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4" r:id="rId12"/>
    <p:sldId id="262" r:id="rId13"/>
    <p:sldId id="265" r:id="rId14"/>
    <p:sldId id="266" r:id="rId15"/>
    <p:sldId id="267" r:id="rId16"/>
    <p:sldId id="268" r:id="rId17"/>
    <p:sldId id="263" r:id="rId1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52936-FE4A-4FA8-941F-2DA5B7C993C5}" type="datetimeFigureOut">
              <a:rPr lang="da-DK" smtClean="0"/>
              <a:pPr/>
              <a:t>01-05-2012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5A02-D27A-4C64-A8C5-5804EB1DD32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77423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Legoland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77272"/>
            <a:ext cx="920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6600"/>
                </a:solidFill>
              </a:defRPr>
            </a:lvl1pPr>
          </a:lstStyle>
          <a:p>
            <a:r>
              <a:rPr lang="da-DK" dirty="0" smtClean="0"/>
              <a:t>Legoland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949950"/>
            <a:ext cx="92075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Legoland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dannelsesnaevnet.d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gligeudvalg.dk/" TargetMode="External"/><Relationship Id="rId2" Type="http://schemas.openxmlformats.org/officeDocument/2006/relationships/hyperlink" Target="http://www.fagligeudvalg.dk/index.php?option=com_content&amp;view=article&amp;id=351:projekter-2011-2012&amp;catid=46:projekterne-under-den-centrale-analyse-og-prognose-enhed&amp;Itemid=6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De merkantile uddannelser 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Uddannelsesnævnet </a:t>
            </a:r>
          </a:p>
          <a:p>
            <a:r>
              <a:rPr lang="da-DK" dirty="0" smtClean="0"/>
              <a:t>v. Anne Mette Christiansen</a:t>
            </a:r>
          </a:p>
          <a:p>
            <a:r>
              <a:rPr lang="da-DK" sz="1900" dirty="0" smtClean="0"/>
              <a:t>NB. Vi flytter fra Ny Vestergade til Buen!</a:t>
            </a:r>
            <a:endParaRPr lang="da-DK" sz="19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52919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Trin-delt</a:t>
            </a:r>
            <a:r>
              <a:rPr lang="da-DK" dirty="0" smtClean="0"/>
              <a:t> Administration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da-DK" dirty="0"/>
              <a:t>Eleven har gennemført </a:t>
            </a:r>
            <a:r>
              <a:rPr lang="da-DK" i="1" dirty="0"/>
              <a:t>Kontorservice</a:t>
            </a:r>
            <a:r>
              <a:rPr lang="da-DK" dirty="0"/>
              <a:t> på baggrund af et grundforløb på 1 år og ”de lave” adgangskrav. Uddannelsesaftalen for Administration er derfor et 2 årigt hovedforløb og omfatter en ekstra uge specialefag og ingen supplering af grundfag</a:t>
            </a:r>
            <a:r>
              <a:rPr lang="da-DK" dirty="0" smtClean="0"/>
              <a:t>.</a:t>
            </a:r>
            <a:br>
              <a:rPr lang="da-DK" dirty="0" smtClean="0"/>
            </a:br>
            <a:endParaRPr lang="da-DK" dirty="0"/>
          </a:p>
          <a:p>
            <a:pPr lvl="0"/>
            <a:r>
              <a:rPr lang="da-DK" dirty="0"/>
              <a:t>Eleven har gennemført </a:t>
            </a:r>
            <a:r>
              <a:rPr lang="da-DK" i="1" dirty="0"/>
              <a:t>Kontorservice</a:t>
            </a:r>
            <a:r>
              <a:rPr lang="da-DK" dirty="0"/>
              <a:t> på baggrund af et 2-årigt grundforløb og ”de høje” adgangskrav. Uddannelsesaftalen for Administration kan derfor kun vare 1 år og omfatter ikke supplering med en uges ekstra specialefag.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54041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Specialeskift til </a:t>
            </a:r>
            <a:r>
              <a:rPr lang="da-DK" dirty="0" err="1" smtClean="0"/>
              <a:t>Off</a:t>
            </a:r>
            <a:r>
              <a:rPr lang="da-DK" dirty="0" smtClean="0"/>
              <a:t>. Adm.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da-DK" dirty="0"/>
              <a:t>Eleven har gennemført Kontorservice og opnår en uddannelsesaftale inden for specialet Offentlig Administration. </a:t>
            </a:r>
            <a:endParaRPr lang="da-DK" dirty="0" smtClean="0"/>
          </a:p>
          <a:p>
            <a:pPr lvl="0">
              <a:buFont typeface="Wingdings" pitchFamily="2" charset="2"/>
              <a:buChar char="Ø"/>
            </a:pPr>
            <a:r>
              <a:rPr lang="da-DK" sz="2800" dirty="0" smtClean="0"/>
              <a:t>Eleven </a:t>
            </a:r>
            <a:r>
              <a:rPr lang="da-DK" sz="2800" dirty="0"/>
              <a:t>skal opfylde adgangskravene til Offentlig Administration og kan ikke nøjes med ”de lave”+ 1 uges ekstra specialefag, som kun gælder for Administration</a:t>
            </a:r>
            <a:r>
              <a:rPr lang="da-DK" dirty="0"/>
              <a:t>.</a:t>
            </a:r>
          </a:p>
          <a:p>
            <a:pPr lvl="1"/>
            <a:r>
              <a:rPr lang="da-DK" dirty="0"/>
              <a:t>Hvis eleven har gennemført et 2 årigt grundforløb og opfylder adgangskravene til Offentlig Administration, varer uddannelsesaftalen som udgangspunkt kun 1 år. Hvis der er behov for længere tid, skal det faglige udvalg kontaktes.</a:t>
            </a:r>
          </a:p>
          <a:p>
            <a:pPr lvl="1"/>
            <a:r>
              <a:rPr lang="da-DK" dirty="0"/>
              <a:t>Hvis eleven alene har gennemført det 1 årige grundforløb, skal eleven have suppleret sit grundforløb, og der resterer som udgangspunkt op til 2 år.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211865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Specialeskift til Dekoratør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da-DK" dirty="0"/>
              <a:t>Eleven har gennemført Butiksmedhjælper og opnår en uddannelsesaftale inden for specialet Dekoratør. </a:t>
            </a:r>
            <a:endParaRPr lang="da-DK" dirty="0" smtClean="0"/>
          </a:p>
          <a:p>
            <a:pPr>
              <a:buFont typeface="Wingdings" pitchFamily="2" charset="2"/>
              <a:buChar char="Ø"/>
            </a:pPr>
            <a:r>
              <a:rPr lang="da-DK" sz="2800" dirty="0" smtClean="0"/>
              <a:t>Eleven </a:t>
            </a:r>
            <a:r>
              <a:rPr lang="da-DK" sz="2800" dirty="0"/>
              <a:t>skal opfylde adgangskravene til Dekoratør og kan ikke nøjes med ”de lave”+ 8 ugers ekstra grundfagsundervisning i hovedforløbet, som kun gælder for Salgsassistent. </a:t>
            </a:r>
            <a:endParaRPr lang="da-DK" sz="2800" dirty="0" smtClean="0"/>
          </a:p>
          <a:p>
            <a:pPr lvl="1"/>
            <a:r>
              <a:rPr lang="da-DK" dirty="0" smtClean="0"/>
              <a:t>Hvis eleven har gennemført et 2 årigt grundforløb og opfylder adgangskravene til Dekoratør, varer uddannelsesaftalen som udgangspunkt kun 1 år. Hvis der er behov for længere tid, skal det faglige udvalg kontaktes.</a:t>
            </a:r>
          </a:p>
          <a:p>
            <a:pPr lvl="1"/>
            <a:r>
              <a:rPr lang="da-DK" dirty="0" smtClean="0"/>
              <a:t>Hvis </a:t>
            </a:r>
            <a:r>
              <a:rPr lang="da-DK" dirty="0"/>
              <a:t>eleven alene har gennemført det 1 årige grundforløb, skal eleven have suppleret sit grundforløb, og der resterer som udgangspunkt op til 2 år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457798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www.uddannelsesnaevnet.dk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Subsitet www.praktikpladsdialog.dk er målrettet skolerne</a:t>
            </a:r>
          </a:p>
          <a:p>
            <a:r>
              <a:rPr lang="da-DK" dirty="0" smtClean="0"/>
              <a:t>EUD statistik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72077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Workshop emner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da-DK" dirty="0">
                <a:latin typeface="+mj-lt"/>
              </a:rPr>
              <a:t>Nyt om uddannelserne </a:t>
            </a:r>
          </a:p>
          <a:p>
            <a:pPr lvl="1"/>
            <a:r>
              <a:rPr lang="da-DK" dirty="0">
                <a:latin typeface="+mj-lt"/>
              </a:rPr>
              <a:t>Nye praktikmål for handelsuddannelsen</a:t>
            </a:r>
          </a:p>
          <a:p>
            <a:pPr lvl="1"/>
            <a:r>
              <a:rPr lang="da-DK" dirty="0">
                <a:latin typeface="+mj-lt"/>
              </a:rPr>
              <a:t>Justering af detailhandelsuddannelsen</a:t>
            </a:r>
          </a:p>
          <a:p>
            <a:r>
              <a:rPr lang="da-DK" dirty="0" smtClean="0">
                <a:latin typeface="+mj-lt"/>
              </a:rPr>
              <a:t>Oplæring inden </a:t>
            </a:r>
            <a:r>
              <a:rPr lang="da-DK" dirty="0">
                <a:latin typeface="+mj-lt"/>
              </a:rPr>
              <a:t>for e-handel</a:t>
            </a:r>
          </a:p>
          <a:p>
            <a:r>
              <a:rPr lang="da-DK" dirty="0">
                <a:latin typeface="+mj-lt"/>
              </a:rPr>
              <a:t>Kampagne for handelsuddannelsen</a:t>
            </a:r>
          </a:p>
          <a:p>
            <a:r>
              <a:rPr lang="da-DK" dirty="0">
                <a:latin typeface="+mj-lt"/>
              </a:rPr>
              <a:t>Aktuelt </a:t>
            </a:r>
            <a:r>
              <a:rPr lang="da-DK" dirty="0" smtClean="0">
                <a:latin typeface="+mj-lt"/>
              </a:rPr>
              <a:t>i øvrigt om de merkantile EUD </a:t>
            </a:r>
          </a:p>
          <a:p>
            <a:r>
              <a:rPr lang="da-DK" dirty="0" smtClean="0">
                <a:latin typeface="+mj-lt"/>
              </a:rPr>
              <a:t>Aktuelt om faglige udvalgs praksis </a:t>
            </a:r>
            <a:endParaRPr lang="da-DK" dirty="0">
              <a:latin typeface="+mj-lt"/>
            </a:endParaRPr>
          </a:p>
          <a:p>
            <a:r>
              <a:rPr lang="da-DK" dirty="0" smtClean="0">
                <a:latin typeface="+mj-lt"/>
              </a:rPr>
              <a:t>Info på </a:t>
            </a:r>
            <a:r>
              <a:rPr lang="da-DK" dirty="0" smtClean="0">
                <a:latin typeface="+mj-lt"/>
                <a:hlinkClick r:id="rId2"/>
              </a:rPr>
              <a:t>www.uddannelsesnaevnet.dk</a:t>
            </a:r>
            <a:endParaRPr lang="da-DK" dirty="0">
              <a:latin typeface="+mj-lt"/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94461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1. juli 2012 Handelsuddannelsen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3 specialer med ”pointsystem” pr. 1. juli 2012</a:t>
            </a:r>
          </a:p>
          <a:p>
            <a:pPr lvl="1"/>
            <a:r>
              <a:rPr lang="da-DK" dirty="0"/>
              <a:t>Plads til flere </a:t>
            </a:r>
            <a:r>
              <a:rPr lang="da-DK" dirty="0" smtClean="0"/>
              <a:t>elev- </a:t>
            </a:r>
            <a:r>
              <a:rPr lang="da-DK" dirty="0"/>
              <a:t>og virksomhedsprofiler</a:t>
            </a:r>
          </a:p>
          <a:p>
            <a:pPr lvl="1"/>
            <a:r>
              <a:rPr lang="da-DK" dirty="0"/>
              <a:t>Bundne og valgfrie praktikmål</a:t>
            </a:r>
          </a:p>
          <a:p>
            <a:pPr lvl="1"/>
            <a:r>
              <a:rPr lang="da-DK" dirty="0"/>
              <a:t>Eksisterende godkendelser fortsætter </a:t>
            </a:r>
            <a:endParaRPr lang="da-DK" dirty="0" smtClean="0"/>
          </a:p>
          <a:p>
            <a:pPr lvl="1"/>
            <a:r>
              <a:rPr lang="da-DK" dirty="0" smtClean="0"/>
              <a:t>Nye vejledende </a:t>
            </a:r>
            <a:r>
              <a:rPr lang="da-DK" dirty="0"/>
              <a:t>praktikplaner</a:t>
            </a:r>
          </a:p>
          <a:p>
            <a:pPr lvl="1"/>
            <a:r>
              <a:rPr lang="da-DK" dirty="0"/>
              <a:t>Justering af specialefagene</a:t>
            </a:r>
          </a:p>
          <a:p>
            <a:pPr lvl="1"/>
            <a:r>
              <a:rPr lang="da-DK" dirty="0"/>
              <a:t>Mere information følger </a:t>
            </a:r>
            <a:r>
              <a:rPr lang="da-DK" dirty="0" smtClean="0"/>
              <a:t>….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38117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1. Juli 2012 Detailhandelsuddannelsen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Koncept</a:t>
            </a:r>
            <a:r>
              <a:rPr lang="da-DK" dirty="0"/>
              <a:t>, Salg, </a:t>
            </a:r>
            <a:r>
              <a:rPr lang="da-DK" dirty="0" smtClean="0"/>
              <a:t>Drift og Butik </a:t>
            </a:r>
            <a:r>
              <a:rPr lang="da-DK" dirty="0"/>
              <a:t>og </a:t>
            </a:r>
            <a:r>
              <a:rPr lang="da-DK" dirty="0" smtClean="0"/>
              <a:t>produkt afløser ”de fire strømme” </a:t>
            </a:r>
            <a:r>
              <a:rPr lang="da-DK" sz="2400" dirty="0" smtClean="0"/>
              <a:t>(Kunde, Vare, Info, Penge)</a:t>
            </a:r>
            <a:endParaRPr lang="da-DK" sz="2400" dirty="0"/>
          </a:p>
          <a:p>
            <a:r>
              <a:rPr lang="da-DK" dirty="0"/>
              <a:t>Justering af praktikmålene</a:t>
            </a:r>
          </a:p>
          <a:p>
            <a:pPr lvl="1"/>
            <a:r>
              <a:rPr lang="da-DK" dirty="0"/>
              <a:t>Justerede </a:t>
            </a:r>
            <a:r>
              <a:rPr lang="da-DK" dirty="0" smtClean="0"/>
              <a:t>formuleringer og enkelte nye mål</a:t>
            </a:r>
            <a:endParaRPr lang="da-DK" dirty="0"/>
          </a:p>
          <a:p>
            <a:pPr lvl="1"/>
            <a:r>
              <a:rPr lang="da-DK" dirty="0"/>
              <a:t>Pointkrav </a:t>
            </a:r>
            <a:r>
              <a:rPr lang="da-DK" dirty="0" smtClean="0"/>
              <a:t>justeres, og 280/130 ændres til 320/150  </a:t>
            </a:r>
            <a:endParaRPr lang="da-DK" dirty="0"/>
          </a:p>
          <a:p>
            <a:r>
              <a:rPr lang="da-DK" dirty="0"/>
              <a:t>Justering af specialefagene</a:t>
            </a:r>
          </a:p>
          <a:p>
            <a:pPr lvl="1"/>
            <a:r>
              <a:rPr lang="da-DK" dirty="0"/>
              <a:t>Nye valgfrie specialefag </a:t>
            </a:r>
            <a:r>
              <a:rPr lang="da-DK" dirty="0" smtClean="0"/>
              <a:t>(specialistspor og meget mere!)</a:t>
            </a:r>
          </a:p>
          <a:p>
            <a:r>
              <a:rPr lang="da-DK" dirty="0" smtClean="0"/>
              <a:t>Eksisterende godkendelser fortsætter </a:t>
            </a:r>
          </a:p>
          <a:p>
            <a:pPr lvl="1"/>
            <a:r>
              <a:rPr lang="da-DK" dirty="0" smtClean="0"/>
              <a:t>med nye vejledende praktikplaner</a:t>
            </a:r>
            <a:endParaRPr lang="da-DK" dirty="0"/>
          </a:p>
          <a:p>
            <a:r>
              <a:rPr lang="da-DK" dirty="0" smtClean="0"/>
              <a:t>Mere </a:t>
            </a:r>
            <a:r>
              <a:rPr lang="da-DK" dirty="0"/>
              <a:t>information følger </a:t>
            </a:r>
            <a:r>
              <a:rPr lang="da-DK" dirty="0" smtClean="0"/>
              <a:t>….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64540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Oplæring inden for E-handel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Handelsuddannelsen</a:t>
            </a:r>
          </a:p>
          <a:p>
            <a:pPr lvl="1"/>
            <a:r>
              <a:rPr lang="da-DK" dirty="0" smtClean="0"/>
              <a:t>Valgfrie praktikmål</a:t>
            </a:r>
            <a:endParaRPr lang="da-DK" dirty="0"/>
          </a:p>
          <a:p>
            <a:pPr lvl="1"/>
            <a:r>
              <a:rPr lang="da-DK" dirty="0"/>
              <a:t>Specialefag</a:t>
            </a:r>
            <a:br>
              <a:rPr lang="da-DK" dirty="0"/>
            </a:br>
            <a:endParaRPr lang="da-DK" dirty="0"/>
          </a:p>
          <a:p>
            <a:r>
              <a:rPr lang="da-DK" dirty="0"/>
              <a:t>Detailhandelsuddannelsen</a:t>
            </a:r>
          </a:p>
          <a:p>
            <a:pPr lvl="1"/>
            <a:r>
              <a:rPr lang="da-DK" dirty="0" smtClean="0"/>
              <a:t>Justering af praktikmål samt nye valgfrie mål</a:t>
            </a:r>
            <a:endParaRPr lang="da-DK" dirty="0"/>
          </a:p>
          <a:p>
            <a:pPr lvl="1"/>
            <a:r>
              <a:rPr lang="da-DK" dirty="0"/>
              <a:t>Op til </a:t>
            </a:r>
            <a:r>
              <a:rPr lang="da-DK" dirty="0" smtClean="0"/>
              <a:t>halvdelen af praktiktiden </a:t>
            </a:r>
            <a:endParaRPr lang="da-DK" dirty="0"/>
          </a:p>
          <a:p>
            <a:pPr lvl="1"/>
            <a:r>
              <a:rPr lang="da-DK" dirty="0" smtClean="0"/>
              <a:t>Specialefag i e-handel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400710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Kampagne for handelsuddannelsen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AER projekt – større sjællandske virksomheder</a:t>
            </a:r>
          </a:p>
          <a:p>
            <a:r>
              <a:rPr lang="da-DK" dirty="0" smtClean="0"/>
              <a:t>Elevkampagne </a:t>
            </a:r>
          </a:p>
          <a:p>
            <a:pPr lvl="1"/>
            <a:r>
              <a:rPr lang="da-DK" dirty="0" err="1" smtClean="0"/>
              <a:t>Facebook</a:t>
            </a:r>
            <a:r>
              <a:rPr lang="da-DK" dirty="0" smtClean="0"/>
              <a:t> og </a:t>
            </a:r>
            <a:r>
              <a:rPr lang="da-DK" dirty="0" err="1" smtClean="0"/>
              <a:t>adds</a:t>
            </a:r>
            <a:endParaRPr lang="da-DK" dirty="0" smtClean="0"/>
          </a:p>
          <a:p>
            <a:pPr lvl="1"/>
            <a:r>
              <a:rPr lang="da-DK" dirty="0" smtClean="0"/>
              <a:t>Postkort</a:t>
            </a:r>
          </a:p>
          <a:p>
            <a:pPr lvl="1"/>
            <a:r>
              <a:rPr lang="da-DK" dirty="0" err="1" smtClean="0"/>
              <a:t>YouTube</a:t>
            </a:r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marL="457200" lvl="1" indent="0">
              <a:buNone/>
            </a:pPr>
            <a:r>
              <a:rPr lang="da-DK" sz="2400" dirty="0" smtClean="0"/>
              <a:t>PS! Ansøgninger og adgangskrav</a:t>
            </a: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636912"/>
            <a:ext cx="3581400" cy="26009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8137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Aktuelt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Trepartsforhandlinger – alt er i spil; indgange,  struktur, </a:t>
            </a:r>
            <a:r>
              <a:rPr lang="da-DK" dirty="0" err="1" smtClean="0"/>
              <a:t>fleksuddannelse</a:t>
            </a:r>
            <a:r>
              <a:rPr lang="da-DK" dirty="0" smtClean="0"/>
              <a:t> mv.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Grundforløbets </a:t>
            </a:r>
            <a:r>
              <a:rPr lang="da-DK" dirty="0"/>
              <a:t>kompetencer og </a:t>
            </a:r>
            <a:r>
              <a:rPr lang="da-DK" dirty="0" smtClean="0"/>
              <a:t>prøven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Analyse om Regnefærdigheder på HG 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>
                <a:hlinkClick r:id="rId2"/>
              </a:rPr>
              <a:t>CAP </a:t>
            </a:r>
            <a:r>
              <a:rPr lang="da-DK" dirty="0" smtClean="0"/>
              <a:t> (se </a:t>
            </a:r>
            <a:r>
              <a:rPr lang="da-DK" sz="2400" dirty="0" smtClean="0">
                <a:hlinkClick r:id="rId3"/>
              </a:rPr>
              <a:t>www.fagligeudvalg.dk/</a:t>
            </a:r>
            <a:r>
              <a:rPr lang="da-DK" sz="2400" dirty="0" smtClean="0"/>
              <a:t>)</a:t>
            </a:r>
          </a:p>
          <a:p>
            <a:pPr lvl="1"/>
            <a:r>
              <a:rPr lang="da-DK" dirty="0" smtClean="0"/>
              <a:t>Fremtidens administrative kompetencer</a:t>
            </a:r>
          </a:p>
          <a:p>
            <a:pPr lvl="1"/>
            <a:r>
              <a:rPr lang="da-DK" dirty="0" smtClean="0"/>
              <a:t>Kontoruddannedes overgang til videregående uddannelser 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168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Aktuelt om faglige udvalgs praksis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De trindelte specialer</a:t>
            </a:r>
          </a:p>
          <a:p>
            <a:r>
              <a:rPr lang="da-DK" dirty="0" smtClean="0"/>
              <a:t>Oplæringsansvarlige inden for </a:t>
            </a:r>
            <a:r>
              <a:rPr lang="da-DK" dirty="0" err="1" smtClean="0"/>
              <a:t>Detail</a:t>
            </a:r>
            <a:r>
              <a:rPr lang="da-DK" dirty="0" smtClean="0"/>
              <a:t> (5   4 år)</a:t>
            </a:r>
          </a:p>
          <a:p>
            <a:r>
              <a:rPr lang="da-DK" dirty="0" smtClean="0"/>
              <a:t>Ikke muligt at være ansat i egen butik</a:t>
            </a:r>
          </a:p>
          <a:p>
            <a:r>
              <a:rPr lang="da-DK" dirty="0" smtClean="0"/>
              <a:t>De offentlige praktikvirksomheder</a:t>
            </a:r>
          </a:p>
          <a:p>
            <a:pPr lvl="1"/>
            <a:r>
              <a:rPr lang="da-DK" dirty="0" smtClean="0"/>
              <a:t>Lokale godkendelser</a:t>
            </a:r>
          </a:p>
          <a:p>
            <a:pPr lvl="1"/>
            <a:r>
              <a:rPr lang="da-DK" dirty="0" smtClean="0"/>
              <a:t>”Budget og regnskab” og ”Personale og løn” er valgfrie</a:t>
            </a:r>
          </a:p>
          <a:p>
            <a:r>
              <a:rPr lang="da-DK" dirty="0" smtClean="0"/>
              <a:t>Kortere videregående uddannelser i forhold til afkortning af uddannelsestid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  <p:cxnSp>
        <p:nvCxnSpPr>
          <p:cNvPr id="7" name="Lige pilforbindelse 6"/>
          <p:cNvCxnSpPr/>
          <p:nvPr/>
        </p:nvCxnSpPr>
        <p:spPr>
          <a:xfrm>
            <a:off x="6948264" y="2348880"/>
            <a:ext cx="1440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7638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Trin-delt</a:t>
            </a:r>
            <a:r>
              <a:rPr lang="da-DK" dirty="0" smtClean="0"/>
              <a:t> Salgsassistent 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da-DK" dirty="0"/>
              <a:t>Eleven har gennemført </a:t>
            </a:r>
            <a:r>
              <a:rPr lang="da-DK" i="1" dirty="0"/>
              <a:t>Butiksmedhjælper</a:t>
            </a:r>
            <a:r>
              <a:rPr lang="da-DK" dirty="0"/>
              <a:t> på baggrund af et grundforløb på 1 år og ”de lave” adgangskrav. Uddannelsesaftalen for Salgsassistent er derfor et 2 årig hovedforløb og omfatter blandt andet 8 ugers supplering af 4 grundfag. </a:t>
            </a:r>
            <a:r>
              <a:rPr lang="da-DK" sz="2100" dirty="0" smtClean="0"/>
              <a:t>(NB Suppleringen </a:t>
            </a:r>
            <a:r>
              <a:rPr lang="da-DK" sz="2100" dirty="0"/>
              <a:t>er en del af hovedforløbet og er derfor ikke omfattet af reglerne for </a:t>
            </a:r>
            <a:r>
              <a:rPr lang="da-DK" sz="2100" dirty="0" smtClean="0"/>
              <a:t>grundforløb!!) </a:t>
            </a:r>
            <a:br>
              <a:rPr lang="da-DK" sz="2100" dirty="0" smtClean="0"/>
            </a:br>
            <a:endParaRPr lang="da-DK" sz="2100" dirty="0"/>
          </a:p>
          <a:p>
            <a:pPr lvl="0"/>
            <a:r>
              <a:rPr lang="da-DK" dirty="0"/>
              <a:t>Eleven har gennemført </a:t>
            </a:r>
            <a:r>
              <a:rPr lang="da-DK" i="1" dirty="0"/>
              <a:t>Butiksmedhjælper</a:t>
            </a:r>
            <a:r>
              <a:rPr lang="da-DK" dirty="0"/>
              <a:t> på baggrund af et 2-årigt grundforløb og ”de høje” adgangskrav. Uddannelsesaftalen for Salgsassistent kan derfor kun vare 1 år (og omfatter ikke supplering af grundfag, da de jo allerede er nået).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25. april 2012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Legoland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104177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c2dc5c7-cbca-4a47-8141-8e56d40f946a">UDD0-9-4244</_dlc_DocId>
    <_dlc_DocIdUrl xmlns="7c2dc5c7-cbca-4a47-8141-8e56d40f946a">
      <Url>https://uddannelsesnaevnet.sharepoint.com/Journal/_layouts/DocIdRedir.aspx?ID=UDD0-9-4244</Url>
      <Description>UDD0-9-4244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242C9E0113724882EDBF86A47A4220" ma:contentTypeVersion="15" ma:contentTypeDescription="Opret et nyt dokument." ma:contentTypeScope="" ma:versionID="ae70b3d97de1f13a47735dd28a12dd57">
  <xsd:schema xmlns:xsd="http://www.w3.org/2001/XMLSchema" xmlns:xs="http://www.w3.org/2001/XMLSchema" xmlns:p="http://schemas.microsoft.com/office/2006/metadata/properties" xmlns:ns2="7c2dc5c7-cbca-4a47-8141-8e56d40f946a" targetNamespace="http://schemas.microsoft.com/office/2006/metadata/properties" ma:root="true" ma:fieldsID="864ab997c4f9c8070d7097a5574a5a35" ns2:_="">
    <xsd:import namespace="7c2dc5c7-cbca-4a47-8141-8e56d40f94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2dc5c7-cbca-4a47-8141-8e56d40f946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05EF73-CF9F-4E6D-81BA-DC7BECFB0D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AA9FFA-4B3C-4985-9571-998FDD333ED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08688C6-433F-4E13-84B5-9DCA7930AE8F}">
  <ds:schemaRefs>
    <ds:schemaRef ds:uri="http://schemas.microsoft.com/office/2006/metadata/properties"/>
    <ds:schemaRef ds:uri="http://schemas.microsoft.com/office/infopath/2007/PartnerControls"/>
    <ds:schemaRef ds:uri="7c2dc5c7-cbca-4a47-8141-8e56d40f946a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24BB2E8-04E5-481F-9E38-818FF62390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2dc5c7-cbca-4a47-8141-8e56d40f94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136</TotalTime>
  <Words>649</Words>
  <Application>Microsoft Office PowerPoint</Application>
  <PresentationFormat>Skærmshow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template</vt:lpstr>
      <vt:lpstr>De merkantile uddannelser </vt:lpstr>
      <vt:lpstr>Workshop emner</vt:lpstr>
      <vt:lpstr>1. juli 2012 Handelsuddannelsen</vt:lpstr>
      <vt:lpstr>1. Juli 2012 Detailhandelsuddannelsen</vt:lpstr>
      <vt:lpstr>Oplæring inden for E-handel </vt:lpstr>
      <vt:lpstr>Kampagne for handelsuddannelsen</vt:lpstr>
      <vt:lpstr>Aktuelt</vt:lpstr>
      <vt:lpstr>Aktuelt om faglige udvalgs praksis</vt:lpstr>
      <vt:lpstr>Trin-delt Salgsassistent  </vt:lpstr>
      <vt:lpstr>Trin-delt Administration </vt:lpstr>
      <vt:lpstr>Specialeskift til Off. Adm.</vt:lpstr>
      <vt:lpstr>Specialeskift til Dekoratør</vt:lpstr>
      <vt:lpstr>www.uddannelsesnaevnet.dk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 Mette Christiansen</dc:creator>
  <cp:lastModifiedBy>Inger Riber</cp:lastModifiedBy>
  <cp:revision>15</cp:revision>
  <dcterms:created xsi:type="dcterms:W3CDTF">2012-04-13T11:35:42Z</dcterms:created>
  <dcterms:modified xsi:type="dcterms:W3CDTF">2012-05-01T05:30:35Z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0x0101004B242C9E0113724882EDBF86A47A4220</vt:lpwstr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TaxKeywordTaxHTField">
    <vt:lpwstr/>
  </property>
  <property fmtid="{D5CDD505-2E9C-101B-9397-08002B2CF9AE}" pid="6" name="_dlc_DocIdItemGuid">
    <vt:lpwstr>2932f0b3-7397-4f26-a1a2-55d07f1e7f7b</vt:lpwstr>
  </property>
</Properties>
</file>